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1" r:id="rId5"/>
    <p:sldId id="260" r:id="rId6"/>
    <p:sldId id="264" r:id="rId7"/>
    <p:sldId id="265" r:id="rId8"/>
    <p:sldId id="262" r:id="rId9"/>
    <p:sldId id="263" r:id="rId10"/>
    <p:sldId id="269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2BC24A-6EC5-46C9-87EA-EAFEE9B8A33F}" v="722" dt="2021-12-16T22:47:22.454"/>
    <p1510:client id="{B986B499-EF76-6CA7-73BF-C79A1CDE00CD}" v="183" dt="2021-12-16T22:47:27.075"/>
    <p1510:client id="{C4E21BFC-35E3-DF46-800A-67C71EDD7F40}" v="22" dt="2021-12-16T03:36:52.8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group of race cars on a track&#10;&#10;Description automatically generated">
            <a:extLst>
              <a:ext uri="{FF2B5EF4-FFF2-40B4-BE49-F238E27FC236}">
                <a16:creationId xmlns:a16="http://schemas.microsoft.com/office/drawing/2014/main" id="{401EB906-1FD9-4770-B4FC-88347B2439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29" r="32135" b="212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9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cs typeface="Calibri Light"/>
              </a:rPr>
              <a:t>Formula 1 Race Finish Prediction</a:t>
            </a:r>
            <a:endParaRPr lang="en-US" sz="4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>
                <a:cs typeface="Calibri"/>
              </a:rPr>
              <a:t>Adriana Ene + Elias Crum</a:t>
            </a:r>
            <a:endParaRPr lang="en-US" sz="2000"/>
          </a:p>
        </p:txBody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4396F7-D2E5-453B-825B-A481C67B9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368" y="358954"/>
            <a:ext cx="7912814" cy="65190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400">
                <a:cs typeface="Calibri"/>
              </a:rPr>
              <a:t>Baseline model Control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0EA9FD44-CD63-E946-9389-9A3433E9E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7104" y="3255065"/>
            <a:ext cx="5842000" cy="29718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19ADF5-DC18-42C8-B554-3930B3E817CA}"/>
              </a:ext>
            </a:extLst>
          </p:cNvPr>
          <p:cNvSpPr txBox="1"/>
          <p:nvPr/>
        </p:nvSpPr>
        <p:spPr>
          <a:xfrm>
            <a:off x="744123" y="1882018"/>
            <a:ext cx="7604969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ea typeface="+mn-lt"/>
                <a:cs typeface="+mn-lt"/>
              </a:rPr>
              <a:t>We used the </a:t>
            </a:r>
            <a:r>
              <a:rPr lang="en-US" sz="2800" err="1">
                <a:ea typeface="+mn-lt"/>
                <a:cs typeface="+mn-lt"/>
              </a:rPr>
              <a:t>dummy_classifier</a:t>
            </a:r>
            <a:r>
              <a:rPr lang="en-US" sz="2800">
                <a:ea typeface="+mn-lt"/>
                <a:cs typeface="+mn-lt"/>
              </a:rPr>
              <a:t>(strategy='uniform') </a:t>
            </a:r>
          </a:p>
          <a:p>
            <a:pPr marL="285750" indent="-285750">
              <a:buFont typeface="Arial"/>
              <a:buChar char="•"/>
            </a:pPr>
            <a:r>
              <a:rPr lang="en-US" sz="2800" b="1">
                <a:ea typeface="+mn-lt"/>
                <a:cs typeface="+mn-lt"/>
              </a:rPr>
              <a:t> Unclassified data </a:t>
            </a:r>
            <a:r>
              <a:rPr lang="en-US" sz="2800">
                <a:ea typeface="+mn-lt"/>
                <a:cs typeface="+mn-lt"/>
              </a:rPr>
              <a:t>the accuracy was 0.04</a:t>
            </a:r>
          </a:p>
          <a:p>
            <a:pPr marL="285750" indent="-285750">
              <a:buFont typeface="Arial"/>
              <a:buChar char="•"/>
            </a:pPr>
            <a:r>
              <a:rPr lang="en-US" sz="2800">
                <a:ea typeface="+mn-lt"/>
                <a:cs typeface="+mn-lt"/>
              </a:rPr>
              <a:t> </a:t>
            </a:r>
            <a:r>
              <a:rPr lang="en-US" sz="2800" b="1">
                <a:ea typeface="+mn-lt"/>
                <a:cs typeface="+mn-lt"/>
              </a:rPr>
              <a:t>Classified </a:t>
            </a:r>
            <a:r>
              <a:rPr lang="en-US" sz="2800">
                <a:ea typeface="+mn-lt"/>
                <a:cs typeface="+mn-lt"/>
              </a:rPr>
              <a:t>the accuracy was 0.32</a:t>
            </a:r>
            <a:endParaRPr lang="en-U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07531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E6FAB6-FD82-41CA-86A6-0C217702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048" y="249921"/>
            <a:ext cx="10694726" cy="854157"/>
          </a:xfrm>
        </p:spPr>
        <p:txBody>
          <a:bodyPr>
            <a:normAutofit/>
          </a:bodyPr>
          <a:lstStyle/>
          <a:p>
            <a:r>
              <a:rPr lang="en-US"/>
              <a:t>Results using the best parameters found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4396F7-D2E5-453B-825B-A481C67B9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048" y="1441987"/>
            <a:ext cx="1357847" cy="59634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400">
                <a:cs typeface="Calibri"/>
              </a:rPr>
              <a:t>SVM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6B523F-F056-144A-A054-6510895D4399}"/>
              </a:ext>
            </a:extLst>
          </p:cNvPr>
          <p:cNvSpPr txBox="1"/>
          <p:nvPr/>
        </p:nvSpPr>
        <p:spPr>
          <a:xfrm>
            <a:off x="482048" y="3668260"/>
            <a:ext cx="449780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Calibri"/>
              </a:rPr>
              <a:t>Logistic Regression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902907-6025-F241-B470-3936BFDAF8EC}"/>
              </a:ext>
            </a:extLst>
          </p:cNvPr>
          <p:cNvSpPr txBox="1"/>
          <p:nvPr/>
        </p:nvSpPr>
        <p:spPr>
          <a:xfrm>
            <a:off x="482048" y="2376244"/>
            <a:ext cx="7608404" cy="9541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>
                <a:effectLst/>
                <a:latin typeface="Calibri"/>
                <a:cs typeface="Calibri"/>
              </a:rPr>
              <a:t>Uncategorized SVM model accuracy: </a:t>
            </a:r>
            <a:r>
              <a:rPr lang="en-US" sz="2800">
                <a:ea typeface="+mn-lt"/>
                <a:cs typeface="+mn-lt"/>
              </a:rPr>
              <a:t>0.475</a:t>
            </a:r>
            <a:endParaRPr lang="en-US" sz="280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latin typeface="Calibri"/>
                <a:cs typeface="Calibri"/>
              </a:rPr>
              <a:t>Categorized</a:t>
            </a:r>
            <a:r>
              <a:rPr lang="en-US" sz="2800" b="0" i="0">
                <a:effectLst/>
                <a:latin typeface="Calibri"/>
                <a:cs typeface="Calibri"/>
              </a:rPr>
              <a:t> SVM model accuracy: </a:t>
            </a:r>
            <a:r>
              <a:rPr lang="en-US" sz="2800">
                <a:ea typeface="+mn-lt"/>
                <a:cs typeface="+mn-lt"/>
              </a:rPr>
              <a:t> 0.741</a:t>
            </a:r>
            <a:endParaRPr lang="en-US" sz="28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2AFAC7-B945-9544-91CE-E32849BD223F}"/>
              </a:ext>
            </a:extLst>
          </p:cNvPr>
          <p:cNvSpPr txBox="1"/>
          <p:nvPr/>
        </p:nvSpPr>
        <p:spPr>
          <a:xfrm>
            <a:off x="482048" y="4775609"/>
            <a:ext cx="9486899" cy="9541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>
                <a:effectLst/>
                <a:latin typeface="Calibri"/>
                <a:cs typeface="Calibri"/>
              </a:rPr>
              <a:t>Uncategorized Logistic Regression model accuracy:</a:t>
            </a:r>
            <a:r>
              <a:rPr lang="en-US" sz="2800">
                <a:latin typeface="Calibri"/>
                <a:cs typeface="Calibri"/>
              </a:rPr>
              <a:t> 0.447</a:t>
            </a:r>
            <a:endParaRPr lang="en-US" sz="2800" b="0" i="0">
              <a:effectLst/>
              <a:latin typeface="Calibri" panose="020F0502020204030204" pitchFamily="34" charset="0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latin typeface="Calibri"/>
                <a:cs typeface="Calibri"/>
              </a:rPr>
              <a:t>Categorized</a:t>
            </a:r>
            <a:r>
              <a:rPr lang="en-US" sz="2800" b="0" i="0">
                <a:effectLst/>
                <a:latin typeface="Calibri"/>
                <a:cs typeface="Calibri"/>
              </a:rPr>
              <a:t> Logistic Regression model accuracy: </a:t>
            </a:r>
            <a:r>
              <a:rPr lang="en-US" sz="2800">
                <a:ea typeface="+mn-lt"/>
                <a:cs typeface="+mn-lt"/>
              </a:rPr>
              <a:t> </a:t>
            </a:r>
            <a:r>
              <a:rPr lang="en-US" sz="2800" b="0" i="0">
                <a:effectLst/>
                <a:latin typeface="Calibri"/>
                <a:cs typeface="Calibri"/>
              </a:rPr>
              <a:t> </a:t>
            </a:r>
            <a:r>
              <a:rPr lang="en-US" sz="2800">
                <a:latin typeface="Calibri"/>
                <a:cs typeface="Calibri"/>
              </a:rPr>
              <a:t>0.742</a:t>
            </a:r>
          </a:p>
        </p:txBody>
      </p:sp>
    </p:spTree>
    <p:extLst>
      <p:ext uri="{BB962C8B-B14F-4D97-AF65-F5344CB8AC3E}">
        <p14:creationId xmlns:p14="http://schemas.microsoft.com/office/powerpoint/2010/main" val="1478802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4396F7-D2E5-453B-825B-A481C67B9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8987" y="2382891"/>
            <a:ext cx="7873658" cy="345800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400">
                <a:cs typeface="Calibri"/>
              </a:rPr>
              <a:t>Thank you! </a:t>
            </a:r>
          </a:p>
          <a:p>
            <a:pPr marL="0" indent="0">
              <a:buNone/>
            </a:pPr>
            <a:r>
              <a:rPr lang="en-US" sz="4400">
                <a:cs typeface="Calibri"/>
              </a:rPr>
              <a:t>Questions?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0EA9FD44-CD63-E946-9389-9A3433E9E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7104" y="3255065"/>
            <a:ext cx="58420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250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Free picture: formula one, car racing, speed, sport">
            <a:extLst>
              <a:ext uri="{FF2B5EF4-FFF2-40B4-BE49-F238E27FC236}">
                <a16:creationId xmlns:a16="http://schemas.microsoft.com/office/drawing/2014/main" id="{50CCDED8-41BE-47FF-8DD0-44D3A09586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0" r="21046" b="1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E6FAB6-FD82-41CA-86A6-0C217702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Formula 1 Basics</a:t>
            </a:r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4396F7-D2E5-453B-825B-A481C67B9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1428500"/>
            <a:ext cx="3941499" cy="507134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>
                <a:cs typeface="Calibri"/>
              </a:rPr>
              <a:t>Car Racing</a:t>
            </a:r>
          </a:p>
          <a:p>
            <a:r>
              <a:rPr lang="en-US" sz="2000">
                <a:cs typeface="Calibri"/>
              </a:rPr>
              <a:t>Rules:</a:t>
            </a:r>
          </a:p>
          <a:p>
            <a:pPr lvl="1"/>
            <a:r>
              <a:rPr lang="en-US" sz="2000">
                <a:cs typeface="Calibri"/>
              </a:rPr>
              <a:t>10 team (constructors)</a:t>
            </a:r>
          </a:p>
          <a:p>
            <a:pPr lvl="1"/>
            <a:r>
              <a:rPr lang="en-US" sz="2000">
                <a:cs typeface="Calibri"/>
              </a:rPr>
              <a:t>2 cars per team</a:t>
            </a:r>
          </a:p>
          <a:p>
            <a:pPr lvl="1"/>
            <a:r>
              <a:rPr lang="en-US" sz="2000">
                <a:cs typeface="Calibri"/>
              </a:rPr>
              <a:t>Each car has 1 driver</a:t>
            </a:r>
          </a:p>
          <a:p>
            <a:pPr lvl="1"/>
            <a:r>
              <a:rPr lang="en-US" sz="2000">
                <a:cs typeface="Calibri"/>
              </a:rPr>
              <a:t>Around 20 races per season</a:t>
            </a:r>
          </a:p>
          <a:p>
            <a:pPr lvl="1"/>
            <a:r>
              <a:rPr lang="en-US" sz="2000">
                <a:cs typeface="Calibri"/>
              </a:rPr>
              <a:t>Top 10 finishing positions awarded points toward Drivers' and Constructors' Championships</a:t>
            </a:r>
          </a:p>
          <a:p>
            <a:pPr lvl="1"/>
            <a:endParaRPr lang="en-US" sz="2000">
              <a:cs typeface="Calibri"/>
            </a:endParaRPr>
          </a:p>
          <a:p>
            <a:r>
              <a:rPr lang="en-US" sz="2000">
                <a:cs typeface="Calibri"/>
              </a:rPr>
              <a:t>Constructors' Championship</a:t>
            </a:r>
          </a:p>
          <a:p>
            <a:endParaRPr lang="en-US" sz="2000">
              <a:cs typeface="Calibri"/>
            </a:endParaRPr>
          </a:p>
          <a:p>
            <a:r>
              <a:rPr lang="en-US" sz="2000">
                <a:cs typeface="Calibri"/>
              </a:rPr>
              <a:t>Drivers' Championship</a:t>
            </a: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96789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E6FAB6-FD82-41CA-86A6-0C217702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94" y="158481"/>
            <a:ext cx="3005986" cy="854157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F1 Data Set</a:t>
            </a:r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4396F7-D2E5-453B-825B-A481C67B9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231" y="1254143"/>
            <a:ext cx="5333499" cy="5251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cs typeface="Calibri"/>
              </a:rPr>
              <a:t>Combined 3 datasets into one </a:t>
            </a:r>
            <a:r>
              <a:rPr lang="en-US" sz="2000" err="1">
                <a:cs typeface="Calibri"/>
              </a:rPr>
              <a:t>dataframe</a:t>
            </a:r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  <p:pic>
        <p:nvPicPr>
          <p:cNvPr id="3" name="Picture 4" descr="A picture containing window blind&#10;&#10;Description automatically generated">
            <a:extLst>
              <a:ext uri="{FF2B5EF4-FFF2-40B4-BE49-F238E27FC236}">
                <a16:creationId xmlns:a16="http://schemas.microsoft.com/office/drawing/2014/main" id="{B3DAB982-4E1C-4114-B929-B80A3FB6B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42" y="1977671"/>
            <a:ext cx="4648200" cy="4225403"/>
          </a:xfrm>
          <a:prstGeom prst="rect">
            <a:avLst/>
          </a:prstGeom>
        </p:spPr>
      </p:pic>
      <p:pic>
        <p:nvPicPr>
          <p:cNvPr id="5" name="Picture 5" descr="A picture containing text, window blind&#10;&#10;Description automatically generated">
            <a:extLst>
              <a:ext uri="{FF2B5EF4-FFF2-40B4-BE49-F238E27FC236}">
                <a16:creationId xmlns:a16="http://schemas.microsoft.com/office/drawing/2014/main" id="{31BC88D4-E938-44A6-95D5-0886E5F71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261" y="2953337"/>
            <a:ext cx="5248759" cy="3904663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6E288A8C-9ABD-4E92-A641-C03B51C29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4379" y="0"/>
            <a:ext cx="5326250" cy="391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777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race car on a track&#10;&#10;Description automatically generated">
            <a:extLst>
              <a:ext uri="{FF2B5EF4-FFF2-40B4-BE49-F238E27FC236}">
                <a16:creationId xmlns:a16="http://schemas.microsoft.com/office/drawing/2014/main" id="{5A7B1FBB-AC6B-B14D-905A-1EDBA10646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E6FAB6-FD82-41CA-86A6-0C217702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210" y="824948"/>
            <a:ext cx="3190460" cy="4957251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cs typeface="Calibri Light"/>
              </a:rPr>
              <a:t>Important </a:t>
            </a:r>
            <a:br>
              <a:rPr lang="en-US" sz="4000">
                <a:solidFill>
                  <a:srgbClr val="FFFFFF"/>
                </a:solidFill>
                <a:cs typeface="Calibri Light"/>
              </a:rPr>
            </a:br>
            <a:r>
              <a:rPr lang="en-US" sz="4000">
                <a:solidFill>
                  <a:srgbClr val="FFFFFF"/>
                </a:solidFill>
                <a:cs typeface="Calibri Light"/>
              </a:rPr>
              <a:t>F1 Data Set Features</a:t>
            </a:r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4396F7-D2E5-453B-825B-A481C67B9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"/>
              </a:rPr>
              <a:t>We needed to remove all columns that are very predictive. For example fastest race time and rank of winner.</a:t>
            </a:r>
          </a:p>
          <a:p>
            <a:r>
              <a:rPr lang="en-US">
                <a:solidFill>
                  <a:srgbClr val="FFFFFF"/>
                </a:solidFill>
                <a:cs typeface="Calibri"/>
              </a:rPr>
              <a:t>There are drivers who never finished the race and their position and rank was missing, we added their position to be 21.</a:t>
            </a:r>
          </a:p>
          <a:p>
            <a:endParaRPr lang="en-US" sz="2000">
              <a:solidFill>
                <a:srgbClr val="FFFFFF"/>
              </a:solidFill>
              <a:cs typeface="Calibri"/>
            </a:endParaRPr>
          </a:p>
          <a:p>
            <a:endParaRPr lang="en-US" sz="200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17016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ctangle 13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1029" descr="Racecar parked on the tracks">
            <a:extLst>
              <a:ext uri="{FF2B5EF4-FFF2-40B4-BE49-F238E27FC236}">
                <a16:creationId xmlns:a16="http://schemas.microsoft.com/office/drawing/2014/main" id="{F552C48B-9426-477E-B2C4-0933644939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3618" b="426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E6FAB6-FD82-41CA-86A6-0C217702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cs typeface="Calibri Light"/>
              </a:rPr>
              <a:t>Important F1 Data Set Features</a:t>
            </a:r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1AC74F-D1B1-DF4E-AA83-6A8F7FD1F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6433647" cy="472627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"/>
              </a:rPr>
              <a:t>Some racers did not have a </a:t>
            </a:r>
            <a:r>
              <a:rPr lang="en-US" err="1">
                <a:solidFill>
                  <a:srgbClr val="FFFFFF"/>
                </a:solidFill>
                <a:cs typeface="Calibri"/>
              </a:rPr>
              <a:t>fastestLap</a:t>
            </a:r>
            <a:r>
              <a:rPr lang="en-US">
                <a:solidFill>
                  <a:srgbClr val="FFFFFF"/>
                </a:solidFill>
                <a:cs typeface="Calibri"/>
              </a:rPr>
              <a:t> so we needed to replace the missing values to 0. </a:t>
            </a:r>
          </a:p>
          <a:p>
            <a:r>
              <a:rPr lang="en-US">
                <a:solidFill>
                  <a:srgbClr val="FFFFFF"/>
                </a:solidFill>
                <a:cs typeface="Calibri"/>
              </a:rPr>
              <a:t>There were 6 rows where even after cleanup, they had missing data. We had to find and remove them independently.</a:t>
            </a:r>
          </a:p>
          <a:p>
            <a:endParaRPr lang="en-US">
              <a:solidFill>
                <a:srgbClr val="FFFFFF"/>
              </a:solidFill>
              <a:cs typeface="Calibri"/>
            </a:endParaRPr>
          </a:p>
          <a:p>
            <a:pPr marL="0" indent="0">
              <a:buNone/>
            </a:pPr>
            <a:r>
              <a:rPr lang="en-US" b="1">
                <a:cs typeface="Calibri"/>
              </a:rPr>
              <a:t>Challenge: </a:t>
            </a:r>
            <a:r>
              <a:rPr lang="en-US">
                <a:solidFill>
                  <a:srgbClr val="FFFFFF"/>
                </a:solidFill>
                <a:cs typeface="Calibri"/>
              </a:rPr>
              <a:t>Clean Dataset of missing values ("\\N")</a:t>
            </a:r>
          </a:p>
          <a:p>
            <a:pPr marL="0" indent="0">
              <a:buNone/>
            </a:pP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375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E6FAB6-FD82-41CA-86A6-0C217702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94" y="158481"/>
            <a:ext cx="6880562" cy="854157"/>
          </a:xfrm>
        </p:spPr>
        <p:txBody>
          <a:bodyPr>
            <a:normAutofit/>
          </a:bodyPr>
          <a:lstStyle/>
          <a:p>
            <a:r>
              <a:rPr lang="en-US"/>
              <a:t>Features used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4396F7-D2E5-453B-825B-A481C67B9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231" y="1254143"/>
            <a:ext cx="9843770" cy="534256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raceId</a:t>
            </a:r>
            <a:r>
              <a:rPr lang="en-US">
                <a:cs typeface="Calibri"/>
              </a:rPr>
              <a:t> = id of the race, unique to each race</a:t>
            </a:r>
          </a:p>
          <a:p>
            <a:r>
              <a:rPr lang="en-US" err="1">
                <a:cs typeface="Calibri"/>
              </a:rPr>
              <a:t>driverId</a:t>
            </a:r>
            <a:r>
              <a:rPr lang="en-US">
                <a:cs typeface="Calibri"/>
              </a:rPr>
              <a:t> = id of the driver, unique to each driver</a:t>
            </a:r>
          </a:p>
          <a:p>
            <a:r>
              <a:rPr lang="en-US" err="1">
                <a:cs typeface="Calibri"/>
              </a:rPr>
              <a:t>constructorId</a:t>
            </a:r>
            <a:r>
              <a:rPr lang="en-US">
                <a:cs typeface="Calibri"/>
              </a:rPr>
              <a:t> = </a:t>
            </a:r>
            <a:r>
              <a:rPr lang="en-US"/>
              <a:t>Id of constructor</a:t>
            </a:r>
          </a:p>
          <a:p>
            <a:r>
              <a:rPr lang="en-US">
                <a:cs typeface="Calibri"/>
              </a:rPr>
              <a:t>number = Car number</a:t>
            </a:r>
          </a:p>
          <a:p>
            <a:r>
              <a:rPr lang="en-US">
                <a:cs typeface="Calibri"/>
              </a:rPr>
              <a:t>grid = </a:t>
            </a:r>
            <a:r>
              <a:rPr lang="en-US"/>
              <a:t>Position in starting grid (where 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laps = numbers of laps</a:t>
            </a:r>
          </a:p>
          <a:p>
            <a:r>
              <a:rPr lang="en-US" err="1">
                <a:cs typeface="Calibri"/>
              </a:rPr>
              <a:t>fastestLap</a:t>
            </a:r>
            <a:r>
              <a:rPr lang="en-US">
                <a:cs typeface="Calibri"/>
              </a:rPr>
              <a:t> = lap number when driver's fastest lap occurred</a:t>
            </a:r>
          </a:p>
          <a:p>
            <a:r>
              <a:rPr lang="en-US">
                <a:cs typeface="Calibri"/>
              </a:rPr>
              <a:t>Rank = rank of the driver’s fastest lap compared to other drivers</a:t>
            </a:r>
          </a:p>
          <a:p>
            <a:r>
              <a:rPr lang="en-US">
                <a:cs typeface="Calibri"/>
              </a:rPr>
              <a:t>Wins = </a:t>
            </a:r>
            <a:r>
              <a:rPr lang="en-US"/>
              <a:t>Number of wins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Points = </a:t>
            </a:r>
            <a:r>
              <a:rPr lang="en-US"/>
              <a:t>Points</a:t>
            </a:r>
            <a:endParaRPr lang="en-US">
              <a:cs typeface="Calibri"/>
            </a:endParaRPr>
          </a:p>
          <a:p>
            <a:endParaRPr lang="en-US">
              <a:solidFill>
                <a:srgbClr val="FFFFFF"/>
              </a:solidFill>
              <a:cs typeface="Calibri"/>
            </a:endParaRPr>
          </a:p>
          <a:p>
            <a:r>
              <a:rPr lang="en-US">
                <a:solidFill>
                  <a:srgbClr val="FF0000"/>
                </a:solidFill>
                <a:cs typeface="Calibri"/>
              </a:rPr>
              <a:t>Position = </a:t>
            </a:r>
            <a:r>
              <a:rPr lang="en-US">
                <a:solidFill>
                  <a:srgbClr val="FF0000"/>
                </a:solidFill>
              </a:rPr>
              <a:t>Final position. This was used for our results</a:t>
            </a:r>
            <a:endParaRPr lang="en-US">
              <a:solidFill>
                <a:srgbClr val="FF0000"/>
              </a:solidFill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5117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E6FAB6-FD82-41CA-86A6-0C217702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994" y="158481"/>
            <a:ext cx="6880562" cy="854157"/>
          </a:xfrm>
        </p:spPr>
        <p:txBody>
          <a:bodyPr>
            <a:normAutofit/>
          </a:bodyPr>
          <a:lstStyle/>
          <a:p>
            <a:r>
              <a:rPr lang="en-US"/>
              <a:t>2 Different </a:t>
            </a:r>
            <a:r>
              <a:rPr lang="en-US" err="1"/>
              <a:t>Dataframes</a:t>
            </a:r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4396F7-D2E5-453B-825B-A481C67B9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231" y="1254143"/>
            <a:ext cx="9843770" cy="50390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>
                <a:cs typeface="Calibri"/>
              </a:rPr>
              <a:t>Uncategorized:</a:t>
            </a:r>
            <a:r>
              <a:rPr lang="en-US">
                <a:cs typeface="Calibri"/>
              </a:rPr>
              <a:t> The finishing position (rank) of each driver after each race (1-21)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r>
              <a:rPr lang="en-US" u="sng">
                <a:cs typeface="Calibri"/>
              </a:rPr>
              <a:t>Categorized</a:t>
            </a:r>
            <a:r>
              <a:rPr lang="en-US">
                <a:cs typeface="Calibri"/>
              </a:rPr>
              <a:t>: </a:t>
            </a:r>
          </a:p>
          <a:p>
            <a:pPr lvl="1"/>
            <a:r>
              <a:rPr lang="en-US" sz="2800">
                <a:cs typeface="Calibri"/>
              </a:rPr>
              <a:t>Podium winners (Ranks 1-3) == 0</a:t>
            </a:r>
          </a:p>
          <a:p>
            <a:pPr lvl="1"/>
            <a:r>
              <a:rPr lang="en-US" sz="2800">
                <a:cs typeface="Calibri"/>
              </a:rPr>
              <a:t>Points winners (Ranks 4-10) == 1</a:t>
            </a:r>
          </a:p>
          <a:p>
            <a:pPr lvl="1"/>
            <a:r>
              <a:rPr lang="en-US" sz="2800">
                <a:cs typeface="Calibri"/>
              </a:rPr>
              <a:t>&gt;10 == 2</a:t>
            </a:r>
          </a:p>
          <a:p>
            <a:pPr lvl="1"/>
            <a:endParaRPr lang="en-US" sz="1600">
              <a:cs typeface="Calibri"/>
            </a:endParaRPr>
          </a:p>
          <a:p>
            <a:pPr lvl="1"/>
            <a:endParaRPr lang="en-US" sz="16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1135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4396F7-D2E5-453B-825B-A481C67B9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231" y="1254143"/>
            <a:ext cx="9843770" cy="5039056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r>
              <a:rPr lang="en-US" sz="2000">
                <a:cs typeface="Calibri"/>
              </a:rPr>
              <a:t>Using Grid Search to find the best parameters for SVM and logistic regression</a:t>
            </a:r>
          </a:p>
          <a:p>
            <a:r>
              <a:rPr lang="en-US" sz="2000">
                <a:cs typeface="Calibri"/>
              </a:rPr>
              <a:t>Parameters searched for SVM:</a:t>
            </a:r>
          </a:p>
          <a:p>
            <a:pPr marL="0" indent="0">
              <a:buNone/>
            </a:pPr>
            <a:r>
              <a:rPr lang="en-US" sz="2000">
                <a:cs typeface="Calibri"/>
              </a:rPr>
              <a:t>	kernel = ['linear', '</a:t>
            </a:r>
            <a:r>
              <a:rPr lang="en-US" sz="2000" err="1">
                <a:cs typeface="Calibri"/>
              </a:rPr>
              <a:t>rbf</a:t>
            </a:r>
            <a:r>
              <a:rPr lang="en-US" sz="2000">
                <a:cs typeface="Calibri"/>
              </a:rPr>
              <a:t>’]</a:t>
            </a:r>
            <a:br>
              <a:rPr lang="en-US" sz="2000">
                <a:cs typeface="Calibri"/>
              </a:rPr>
            </a:br>
            <a:r>
              <a:rPr lang="en-US" sz="2000">
                <a:cs typeface="Calibri"/>
              </a:rPr>
              <a:t>	C = [0.001, 0.01, 0.1, 1, 10, 100, 1000, 10000]</a:t>
            </a:r>
          </a:p>
          <a:p>
            <a:r>
              <a:rPr lang="en-US" sz="2000">
                <a:cs typeface="Calibri"/>
              </a:rPr>
              <a:t>Parameters for Logistic Regression</a:t>
            </a:r>
          </a:p>
          <a:p>
            <a:pPr marL="0" indent="0">
              <a:buNone/>
            </a:pPr>
            <a:r>
              <a:rPr lang="en-US" sz="2000">
                <a:cs typeface="Calibri"/>
              </a:rPr>
              <a:t>	penalty = ['l2', 'none’]</a:t>
            </a:r>
            <a:br>
              <a:rPr lang="en-US" sz="2000">
                <a:cs typeface="Calibri"/>
              </a:rPr>
            </a:br>
            <a:r>
              <a:rPr lang="en-US" sz="2000">
                <a:cs typeface="Calibri"/>
              </a:rPr>
              <a:t>	C = [0.001, 0.01, 0.1, 1, 10, 100, 1000, 10000]</a:t>
            </a: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9029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E6FAB6-FD82-41CA-86A6-0C2177028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194" y="249921"/>
            <a:ext cx="10694726" cy="854157"/>
          </a:xfrm>
        </p:spPr>
        <p:txBody>
          <a:bodyPr>
            <a:normAutofit/>
          </a:bodyPr>
          <a:lstStyle/>
          <a:p>
            <a:r>
              <a:rPr lang="en-US"/>
              <a:t>Results of Grid Search on the development set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34396F7-D2E5-453B-825B-A481C67B9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231" y="1254143"/>
            <a:ext cx="1749449" cy="43241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>
                <a:cs typeface="Calibri"/>
              </a:rPr>
              <a:t>SVM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6B523F-F056-144A-A054-6510895D4399}"/>
              </a:ext>
            </a:extLst>
          </p:cNvPr>
          <p:cNvSpPr txBox="1"/>
          <p:nvPr/>
        </p:nvSpPr>
        <p:spPr>
          <a:xfrm>
            <a:off x="6805930" y="2177534"/>
            <a:ext cx="489204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>
                <a:cs typeface="Calibri"/>
              </a:rPr>
              <a:t>Logistic Regression</a:t>
            </a:r>
          </a:p>
        </p:txBody>
      </p:sp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E2BFE71-7E23-4641-A5B1-DDB63C583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000904"/>
            <a:ext cx="5785796" cy="1170065"/>
          </a:xfrm>
          <a:prstGeom prst="rect">
            <a:avLst/>
          </a:prstGeom>
        </p:spPr>
      </p:pic>
      <p:pic>
        <p:nvPicPr>
          <p:cNvPr id="6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CB557B6-3537-499A-A2F3-AA3CA6340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3673324"/>
            <a:ext cx="5110264" cy="1100204"/>
          </a:xfrm>
          <a:prstGeom prst="rect">
            <a:avLst/>
          </a:prstGeom>
        </p:spPr>
      </p:pic>
      <p:pic>
        <p:nvPicPr>
          <p:cNvPr id="7" name="Picture 14" descr="Text&#10;&#10;Description automatically generated">
            <a:extLst>
              <a:ext uri="{FF2B5EF4-FFF2-40B4-BE49-F238E27FC236}">
                <a16:creationId xmlns:a16="http://schemas.microsoft.com/office/drawing/2014/main" id="{C5EE969A-7493-4ADA-A0C1-4CE91601F4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7081" y="3794126"/>
            <a:ext cx="5791200" cy="215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71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Formula 1 Race Finish Prediction</vt:lpstr>
      <vt:lpstr>Formula 1 Basics</vt:lpstr>
      <vt:lpstr>F1 Data Set</vt:lpstr>
      <vt:lpstr>Important  F1 Data Set Features</vt:lpstr>
      <vt:lpstr>Important F1 Data Set Features</vt:lpstr>
      <vt:lpstr>Features used</vt:lpstr>
      <vt:lpstr>2 Different Dataframes</vt:lpstr>
      <vt:lpstr>PowerPoint Presentation</vt:lpstr>
      <vt:lpstr>Results of Grid Search on the development set</vt:lpstr>
      <vt:lpstr>PowerPoint Presentation</vt:lpstr>
      <vt:lpstr>Results using the best parameters found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</cp:revision>
  <dcterms:created xsi:type="dcterms:W3CDTF">2021-12-15T20:27:23Z</dcterms:created>
  <dcterms:modified xsi:type="dcterms:W3CDTF">2023-04-16T18:14:09Z</dcterms:modified>
</cp:coreProperties>
</file>

<file path=docProps/thumbnail.jpeg>
</file>